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7"/>
  </p:notesMasterIdLst>
  <p:sldIdLst>
    <p:sldId id="258" r:id="rId3"/>
    <p:sldId id="290" r:id="rId4"/>
    <p:sldId id="288" r:id="rId5"/>
    <p:sldId id="289" r:id="rId6"/>
    <p:sldId id="325" r:id="rId7"/>
    <p:sldId id="311" r:id="rId8"/>
    <p:sldId id="304" r:id="rId9"/>
    <p:sldId id="302" r:id="rId10"/>
    <p:sldId id="303" r:id="rId11"/>
    <p:sldId id="305" r:id="rId12"/>
    <p:sldId id="308" r:id="rId13"/>
    <p:sldId id="309" r:id="rId14"/>
    <p:sldId id="317" r:id="rId15"/>
    <p:sldId id="316" r:id="rId16"/>
    <p:sldId id="306" r:id="rId17"/>
    <p:sldId id="312" r:id="rId18"/>
    <p:sldId id="319" r:id="rId19"/>
    <p:sldId id="321" r:id="rId20"/>
    <p:sldId id="326" r:id="rId21"/>
    <p:sldId id="322" r:id="rId22"/>
    <p:sldId id="327" r:id="rId23"/>
    <p:sldId id="323" r:id="rId24"/>
    <p:sldId id="329" r:id="rId25"/>
    <p:sldId id="32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C27675A-4309-544D-A825-98D7DB816AF4}">
          <p14:sldIdLst>
            <p14:sldId id="258"/>
          </p14:sldIdLst>
        </p14:section>
        <p14:section name="Background" id="{38B9B265-1AFC-4E4C-988F-7B9E1E6DFA9E}">
          <p14:sldIdLst>
            <p14:sldId id="290"/>
            <p14:sldId id="288"/>
            <p14:sldId id="289"/>
            <p14:sldId id="325"/>
            <p14:sldId id="311"/>
          </p14:sldIdLst>
        </p14:section>
        <p14:section name="Data" id="{82ECEF4D-3EDE-464E-A800-CCA3BD413569}">
          <p14:sldIdLst>
            <p14:sldId id="304"/>
            <p14:sldId id="302"/>
            <p14:sldId id="303"/>
          </p14:sldIdLst>
        </p14:section>
        <p14:section name="Approach" id="{EA14ECEB-3B79-F846-BC2F-6757D9993C30}">
          <p14:sldIdLst>
            <p14:sldId id="305"/>
            <p14:sldId id="308"/>
            <p14:sldId id="309"/>
            <p14:sldId id="317"/>
            <p14:sldId id="316"/>
          </p14:sldIdLst>
        </p14:section>
        <p14:section name="Challenges" id="{BB44305C-D195-B345-8C5B-DA5923E8B560}">
          <p14:sldIdLst>
            <p14:sldId id="306"/>
            <p14:sldId id="312"/>
          </p14:sldIdLst>
        </p14:section>
        <p14:section name="Results" id="{7BCC105D-17E3-B54F-BE11-197DD965C31A}">
          <p14:sldIdLst>
            <p14:sldId id="319"/>
            <p14:sldId id="321"/>
            <p14:sldId id="326"/>
            <p14:sldId id="322"/>
            <p14:sldId id="327"/>
            <p14:sldId id="323"/>
            <p14:sldId id="329"/>
          </p14:sldIdLst>
        </p14:section>
        <p14:section name="Concluding Remarks" id="{A1BFEA69-0FFD-DD40-BB93-54598EC2446C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D4C7"/>
    <a:srgbClr val="313D4D"/>
    <a:srgbClr val="44546A"/>
    <a:srgbClr val="81B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9"/>
    <p:restoredTop sz="94637"/>
  </p:normalViewPr>
  <p:slideViewPr>
    <p:cSldViewPr snapToGrid="0">
      <p:cViewPr>
        <p:scale>
          <a:sx n="97" d="100"/>
          <a:sy n="97" d="100"/>
        </p:scale>
        <p:origin x="-112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7547-7862-D04E-8446-F69184D620B5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E7F3-302E-6A4B-B8E7-C83639F9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6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3799B-CA03-B945-AEA7-F43D036711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2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005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773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200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84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05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72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075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899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811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59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566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83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1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603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green are core sites, light green are gradient sites</a:t>
            </a:r>
          </a:p>
          <a:p>
            <a:r>
              <a:rPr lang="en-US" dirty="0"/>
              <a:t>Soil physical and chemical data </a:t>
            </a:r>
          </a:p>
          <a:p>
            <a:r>
              <a:rPr lang="en-US" dirty="0"/>
              <a:t>Photosynthetic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AE7F3-302E-6A4B-B8E7-C83639F995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4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607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3799B-CA03-B945-AEA7-F43D036711D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655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24C99-35E2-1157-E068-72579BBA8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82E5-65C8-401F-0413-9722AC707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82D6A-7448-F28F-F04B-B2992EE9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18B4-3964-637B-4A32-8CDB18745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77F8B-EF9F-DCD9-F031-3957C57C8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029B-FF64-AADF-DF27-26438F3E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E6786-AE4D-B60D-F170-2CC843A9B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DBB8-E1F5-4591-8B62-C9BD58A9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4F325-7717-EF9D-E5F7-ED11F756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C510B-CB86-DB4C-4A61-01388A9C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09DCC9-0576-6B56-3135-F6797EF79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6306-755F-BE65-1D9B-E9CF81D78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6C7FF-BCFC-100B-1B18-273B0D2C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1DB12-BDC0-AA0F-4EEB-C19132962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7C531-4758-EACC-088C-AC6880B1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61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F2E4-DF5B-E944-84EC-58749D8A9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9A4A2-954E-8D48-9DD0-3B766BC99D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45EE-5BD0-BF43-8EB1-2B3583770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DEA8E-436F-124F-9C7B-50FC8BCDE4E1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7A4E8-A3AB-0445-8B04-E55BCD46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5FAEA-4FF4-B943-AE7D-F8DD9BC2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33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77DB-31E3-9A4B-B909-0E721614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18F4-372E-AE4F-9F97-3CA6F4D1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EDD8-EEDE-AC4E-9BA0-28F738828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D4918-E4F2-B140-834A-279430BFC614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22BEA-C466-FC4D-9276-FAA579BF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F7595-24DE-1D4B-B0F9-1A113786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930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ACB1-72BB-9749-B361-94D4E74D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22E8F-9D14-8A48-9054-F5562474D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40BD-4E0E-6A4B-BA6B-7A964FC8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D3DD4-48E0-D54A-AFAA-77E97125E03D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2BEC8-9D3C-B84B-BA78-D157310E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62873-0D8D-064B-90CF-B058BCE3F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32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E366-1476-4845-AE32-03145F24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D03E5-3494-1E4D-9C7A-10919630D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B7E4A-A5E6-3B44-A2E7-6CC006061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B4991-9DCB-8048-BEA8-38551335A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1231-4E8C-5C4F-8872-323AAA108273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4E427-2AEA-AB4D-BDD7-6235DBCD4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6BE66-AFD9-734D-A6A3-622CBC40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73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9257-E77C-914B-BF6F-CB538364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52927-6D0E-8547-8CD1-FE2A65A6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E7136-8BF1-A44B-984E-D97DFE122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58986-F600-704D-9363-3C64AEA38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DEE0D-35BB-C745-9E15-5FBDAB8B0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6BB017-E069-F144-AA8F-F74A68BE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59F25-8FC8-E14D-859F-744DA35656BB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D69ABE-2537-404C-ABAC-305AFB0E1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70CB85-FA8F-B448-BBCD-891CAE2C1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3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F137-FEE2-0045-B970-7EFDBDCB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A17FD-75A1-4F47-A824-EB53B88D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2FE84-2AEE-7041-B971-C9903FA1CD1D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C84B85-2D4E-C749-94BA-50A529A5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6570E-D118-A34B-9439-DED64122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51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6F2CE-E120-0044-A373-8AEA7B31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C5CC-F6EC-B04C-98C9-42421455AAC1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421C0-0AE4-0849-A29E-7DBE63D3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73127D-C64D-164F-9453-91672D30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3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D164-2DC4-AC4A-8F15-558C93B7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0C943-6E6C-274F-AC2A-E2E17F895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3B963-30FA-2B4F-94C7-5A41DE74C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0B11E-6ED0-B046-9926-C1001F2B6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7657F-C234-8048-A49C-4EC45DE03958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D3B602-1056-4440-9EF4-84EFBE73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331CD9-8DE7-5742-BD60-4A868909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3ADB-7C9A-9EA3-FB16-FE7262C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D8274-09D4-F195-A01F-164EC49B8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4FDA4-0F8B-4DCD-22FF-D835DE7B7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A5F6C-D564-5041-7A47-DF100D95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40F5B-D009-FF25-EC87-74023C04A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08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DEE2-18F5-0146-AFF1-010259027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394232-8D33-C546-8753-B221F99B1B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72D6BC-8A7B-084B-851D-55D33280E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90C5A-6A0D-A642-8184-65FC6A67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0975-5E67-2842-9BE5-5529FF57AFC5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E0139-89B1-6444-8B33-B183ED12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ED314-0030-AE4C-978E-EF78647F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23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6E8B-37AD-E64A-9A8F-32AF3314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5C854-1E36-4E4A-8A08-628829286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6898D-F64F-5548-B78B-778EEBB5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D3D76-7E1E-AE45-B1AA-F6FBF4F4BED4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E7334-D63F-834D-B083-D9C4CEB4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0C163-5D99-9846-8717-210FB6B4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99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3F42BD-5F11-A94D-8718-0C77DE784F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931078-58B0-F54A-8D8B-32EDBC5C3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F0524-665C-BE4C-AC85-6675B1316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A8986-3FCB-BD4B-B82B-0BA279D777B2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3F28C-6EC2-254D-9FBB-5131EE20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EF329-C2E3-9847-9FA1-597E98B16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98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B7DD-FFBF-8750-D9A0-5A670E5C9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ACB92-EAD5-1138-7433-0C12C3B70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58FEB-EFE0-8F27-8493-37CA3EFB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FF85F-92C3-5F1E-BB9E-8DF31693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1BC60-EE7A-E72B-F822-322165FAB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4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58A1-A88A-1FF5-3CAD-EA74BD35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019D5-69CA-FA48-A127-1617120E5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792D0-4BE7-65D9-BF7A-7CC6A1CF5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9343C-6D80-5427-9777-EE4371876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42A76-6192-C9A3-BFAC-85C3FA41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3C9A7-38B4-F392-8C76-BA6B719F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1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41CF-0DD8-200B-82DD-FEC21A106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54A89-8D45-BFD3-4B59-16E726D0C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EE92A-6FF8-AA55-E159-91B074C74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792DF-50C3-1C2C-B1EC-F4E8959936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94BCC-B561-913F-3752-6AD1B3C61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AD50B-FA8F-146A-3E02-5FBC4165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D5FA4C-E450-83F5-AE56-91A467846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507D7-F585-018E-EA4D-22A6A34C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1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02732-6B8D-9FFD-F195-7BACB700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F29E23-43E4-545C-C807-F8334FF3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8D17E8-1EE8-602B-9B97-3ECE3C3F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0D54-DC9C-807E-14C0-500EB997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26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8F025-434E-AD63-AF2B-AAEB6C53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6C327-9655-FCAF-CAB2-7E45F6E28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D9C5-B0ED-FCE4-0CBA-13B764D0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0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9BB2-A4AC-C414-A56E-A5790F76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32CBF-3142-1A55-DAE9-FEFC2442C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3A553-8ECD-75CF-8BF8-B8473E986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DB3E4-B59E-CE40-0C7C-0CDCB712D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2B4DD5-87BE-1DAA-AE53-A56912EA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5031A-5173-E09A-1E43-B17B232D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4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BAB-AB8A-2195-ED0A-C8FCBA34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1F0F3-54AE-4897-C1D0-DEC0FABFF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3A8B4-9BC6-9E58-C657-EB394B124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45D17-5B21-D0E5-F92E-D9697BF6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044DA-9A4C-AB3D-9C27-92FAFD681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7082F-ACF8-79B3-7C90-E1C75BA7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74FB1-CBA3-B87E-7450-1038000CE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8E718-23D5-3A73-6D5A-A64632656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99E0A-5E36-3309-DCB5-EDCA72153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4ED117-6181-0241-ACD4-3331B2B9C8CA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2EF3C-801B-A159-603E-852619DD2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CA823-B00D-855B-C4AC-87E84F23F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D669E8-134E-4044-B512-838180C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7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E62596-BD85-624B-8EEF-37035500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12A31-E366-F247-AE10-EA4EE096A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02E85-5918-C44C-B46E-AECA3814A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D9DAB-51C4-2441-9197-A5DA0E2962DD}" type="datetime1">
              <a:rPr lang="en-US" smtClean="0"/>
              <a:t>6/10/24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C5A96-63D2-624C-838E-4EDA4D859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9C215-E1B2-5443-A477-B2F4CA712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167B5-8C64-6B41-9C49-5E8C32FD0B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9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9.svg"/><Relationship Id="rId4" Type="http://schemas.openxmlformats.org/officeDocument/2006/relationships/image" Target="../media/image12.sv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9.svg"/><Relationship Id="rId4" Type="http://schemas.openxmlformats.org/officeDocument/2006/relationships/image" Target="../media/image12.sv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39.svg"/><Relationship Id="rId4" Type="http://schemas.openxmlformats.org/officeDocument/2006/relationships/image" Target="../media/image12.sv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svg"/><Relationship Id="rId11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46.svg"/><Relationship Id="rId4" Type="http://schemas.openxmlformats.org/officeDocument/2006/relationships/image" Target="../media/image12.svg"/><Relationship Id="rId9" Type="http://schemas.openxmlformats.org/officeDocument/2006/relationships/image" Target="../media/image45.png"/><Relationship Id="rId1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1.png"/><Relationship Id="rId7" Type="http://schemas.openxmlformats.org/officeDocument/2006/relationships/image" Target="../media/image54.png"/><Relationship Id="rId12" Type="http://schemas.openxmlformats.org/officeDocument/2006/relationships/image" Target="../media/image5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svg"/><Relationship Id="rId11" Type="http://schemas.openxmlformats.org/officeDocument/2006/relationships/image" Target="../media/image50.png"/><Relationship Id="rId5" Type="http://schemas.openxmlformats.org/officeDocument/2006/relationships/image" Target="../media/image52.png"/><Relationship Id="rId10" Type="http://schemas.openxmlformats.org/officeDocument/2006/relationships/image" Target="../media/image16.sv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svg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openxmlformats.org/officeDocument/2006/relationships/image" Target="../media/image51.svg"/><Relationship Id="rId4" Type="http://schemas.openxmlformats.org/officeDocument/2006/relationships/image" Target="../media/image57.sv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13.png"/><Relationship Id="rId7" Type="http://schemas.openxmlformats.org/officeDocument/2006/relationships/image" Target="../media/image61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svg"/><Relationship Id="rId11" Type="http://schemas.openxmlformats.org/officeDocument/2006/relationships/image" Target="../media/image11.png"/><Relationship Id="rId5" Type="http://schemas.openxmlformats.org/officeDocument/2006/relationships/image" Target="../media/image54.png"/><Relationship Id="rId10" Type="http://schemas.openxmlformats.org/officeDocument/2006/relationships/image" Target="../media/image51.svg"/><Relationship Id="rId4" Type="http://schemas.openxmlformats.org/officeDocument/2006/relationships/image" Target="../media/image57.sv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emf"/><Relationship Id="rId4" Type="http://schemas.openxmlformats.org/officeDocument/2006/relationships/image" Target="../media/image5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10.sv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0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10.sv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7.png"/><Relationship Id="rId18" Type="http://schemas.openxmlformats.org/officeDocument/2006/relationships/image" Target="../media/image24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0.svg"/><Relationship Id="rId4" Type="http://schemas.openxmlformats.org/officeDocument/2006/relationships/image" Target="../media/image12.svg"/><Relationship Id="rId9" Type="http://schemas.openxmlformats.org/officeDocument/2006/relationships/image" Target="../media/image9.png"/><Relationship Id="rId1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7.png"/><Relationship Id="rId18" Type="http://schemas.openxmlformats.org/officeDocument/2006/relationships/image" Target="../media/image31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0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svg"/><Relationship Id="rId11" Type="http://schemas.openxmlformats.org/officeDocument/2006/relationships/image" Target="../media/image9.png"/><Relationship Id="rId5" Type="http://schemas.openxmlformats.org/officeDocument/2006/relationships/image" Target="../media/image13.png"/><Relationship Id="rId15" Type="http://schemas.openxmlformats.org/officeDocument/2006/relationships/image" Target="../media/image5.png"/><Relationship Id="rId10" Type="http://schemas.openxmlformats.org/officeDocument/2006/relationships/image" Target="../media/image26.svg"/><Relationship Id="rId19" Type="http://schemas.openxmlformats.org/officeDocument/2006/relationships/image" Target="../media/image32.png"/><Relationship Id="rId4" Type="http://schemas.openxmlformats.org/officeDocument/2006/relationships/image" Target="../media/image12.svg"/><Relationship Id="rId9" Type="http://schemas.openxmlformats.org/officeDocument/2006/relationships/image" Target="../media/image25.png"/><Relationship Id="rId1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9D916686-9E5D-D165-2062-07C7C9714B88}"/>
              </a:ext>
            </a:extLst>
          </p:cNvPr>
          <p:cNvGrpSpPr/>
          <p:nvPr/>
        </p:nvGrpSpPr>
        <p:grpSpPr>
          <a:xfrm>
            <a:off x="171" y="3991"/>
            <a:ext cx="12182337" cy="4245429"/>
            <a:chOff x="0" y="6627"/>
            <a:chExt cx="12182337" cy="4245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722D22-C76A-F630-819A-E0414C6415D2}"/>
                </a:ext>
              </a:extLst>
            </p:cNvPr>
            <p:cNvSpPr txBox="1"/>
            <p:nvPr/>
          </p:nvSpPr>
          <p:spPr>
            <a:xfrm>
              <a:off x="3034746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1CE985-B138-CBEA-C02D-4DA27DA86A2E}"/>
                </a:ext>
              </a:extLst>
            </p:cNvPr>
            <p:cNvSpPr txBox="1"/>
            <p:nvPr/>
          </p:nvSpPr>
          <p:spPr>
            <a:xfrm>
              <a:off x="0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0E1782-3F39-7AEB-5A21-EB60C9D25493}"/>
                </a:ext>
              </a:extLst>
            </p:cNvPr>
            <p:cNvSpPr txBox="1"/>
            <p:nvPr/>
          </p:nvSpPr>
          <p:spPr>
            <a:xfrm>
              <a:off x="6115882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06825C-067B-DF49-4D4C-E06C5FE44A87}"/>
                </a:ext>
              </a:extLst>
            </p:cNvPr>
            <p:cNvSpPr txBox="1"/>
            <p:nvPr/>
          </p:nvSpPr>
          <p:spPr>
            <a:xfrm>
              <a:off x="9137385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9F9620-A67B-B74E-BBDE-EAA78ECFB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474543"/>
            <a:ext cx="11473840" cy="1317643"/>
          </a:xfrm>
        </p:spPr>
        <p:txBody>
          <a:bodyPr>
            <a:normAutofit/>
          </a:bodyPr>
          <a:lstStyle/>
          <a:p>
            <a:r>
              <a:rPr lang="en-US" sz="3600" b="0" i="0" u="none" strike="noStrike" dirty="0">
                <a:solidFill>
                  <a:schemeClr val="bg1"/>
                </a:solidFill>
                <a:effectLst/>
                <a:latin typeface="+mn-lt"/>
              </a:rPr>
              <a:t>The effects of soil chemistry on foliar photosynthetic traits across biomes</a:t>
            </a:r>
            <a:endParaRPr lang="en-US" sz="36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A9F430-F873-6844-80C4-319599EA7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97959"/>
            <a:ext cx="10923638" cy="521109"/>
          </a:xfrm>
        </p:spPr>
        <p:txBody>
          <a:bodyPr anchor="ctr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Olivia Werba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5F9CA8-90CB-25F0-A1C9-28627A1CC8CB}"/>
              </a:ext>
            </a:extLst>
          </p:cNvPr>
          <p:cNvGrpSpPr/>
          <p:nvPr/>
        </p:nvGrpSpPr>
        <p:grpSpPr>
          <a:xfrm>
            <a:off x="0" y="0"/>
            <a:ext cx="12182337" cy="4245429"/>
            <a:chOff x="0" y="6627"/>
            <a:chExt cx="12182337" cy="424542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47D22-D803-BCAF-B24E-B9FF566C008F}"/>
                </a:ext>
              </a:extLst>
            </p:cNvPr>
            <p:cNvSpPr txBox="1"/>
            <p:nvPr/>
          </p:nvSpPr>
          <p:spPr>
            <a:xfrm>
              <a:off x="9137385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7F0D6B-085C-A563-5F09-C646D7222177}"/>
                </a:ext>
              </a:extLst>
            </p:cNvPr>
            <p:cNvSpPr txBox="1"/>
            <p:nvPr/>
          </p:nvSpPr>
          <p:spPr>
            <a:xfrm>
              <a:off x="3034746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8F00F3-081E-890D-B7C8-5795F09CC357}"/>
                </a:ext>
              </a:extLst>
            </p:cNvPr>
            <p:cNvSpPr txBox="1"/>
            <p:nvPr/>
          </p:nvSpPr>
          <p:spPr>
            <a:xfrm>
              <a:off x="0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488CE-5ED2-BD24-1B59-B3339749009C}"/>
                </a:ext>
              </a:extLst>
            </p:cNvPr>
            <p:cNvSpPr txBox="1"/>
            <p:nvPr/>
          </p:nvSpPr>
          <p:spPr>
            <a:xfrm>
              <a:off x="6115882" y="6627"/>
              <a:ext cx="3044952" cy="4245429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5" name="Graphic 24" descr="Acorn outline">
            <a:extLst>
              <a:ext uri="{FF2B5EF4-FFF2-40B4-BE49-F238E27FC236}">
                <a16:creationId xmlns:a16="http://schemas.microsoft.com/office/drawing/2014/main" id="{84BE4978-805A-3FF0-B314-8278D83F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3" y="522058"/>
            <a:ext cx="3035289" cy="3035289"/>
          </a:xfrm>
          <a:prstGeom prst="rect">
            <a:avLst/>
          </a:prstGeom>
        </p:spPr>
      </p:pic>
      <p:pic>
        <p:nvPicPr>
          <p:cNvPr id="29" name="Graphic 28" descr="Plant With Roots outline">
            <a:extLst>
              <a:ext uri="{FF2B5EF4-FFF2-40B4-BE49-F238E27FC236}">
                <a16:creationId xmlns:a16="http://schemas.microsoft.com/office/drawing/2014/main" id="{9E3626D3-6291-6A2B-A0B6-AF8C0CF7B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8562" y="432843"/>
            <a:ext cx="3213719" cy="3213719"/>
          </a:xfrm>
          <a:prstGeom prst="rect">
            <a:avLst/>
          </a:prstGeom>
        </p:spPr>
      </p:pic>
      <p:pic>
        <p:nvPicPr>
          <p:cNvPr id="31" name="Graphic 30" descr="Tree With Roots outline">
            <a:extLst>
              <a:ext uri="{FF2B5EF4-FFF2-40B4-BE49-F238E27FC236}">
                <a16:creationId xmlns:a16="http://schemas.microsoft.com/office/drawing/2014/main" id="{678B9864-7D81-BCDE-B537-2C4EE9A57E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6103" y="399137"/>
            <a:ext cx="3281130" cy="3281130"/>
          </a:xfrm>
          <a:prstGeom prst="rect">
            <a:avLst/>
          </a:prstGeom>
        </p:spPr>
      </p:pic>
      <p:pic>
        <p:nvPicPr>
          <p:cNvPr id="33" name="Graphic 32" descr="Forest scene outline">
            <a:extLst>
              <a:ext uri="{FF2B5EF4-FFF2-40B4-BE49-F238E27FC236}">
                <a16:creationId xmlns:a16="http://schemas.microsoft.com/office/drawing/2014/main" id="{B1CD1E2E-B203-3F3A-F827-3C8C3C2642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93439" y="574604"/>
            <a:ext cx="2930196" cy="293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2105-00B2-A1F2-9353-8D8392A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B1CD-32B2-AD63-0167-F1F393F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List outline">
            <a:extLst>
              <a:ext uri="{FF2B5EF4-FFF2-40B4-BE49-F238E27FC236}">
                <a16:creationId xmlns:a16="http://schemas.microsoft.com/office/drawing/2014/main" id="{52CBAFDB-1B8C-028C-8BA9-9B403CE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59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53698" y="485483"/>
            <a:ext cx="457728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Guiding Work Section 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71028" y="1971888"/>
            <a:ext cx="4344088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Plant-soil </a:t>
            </a: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elationships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influence </a:t>
            </a: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o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bserved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trends </a:t>
            </a: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etween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manganese and </a:t>
            </a: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c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arbon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across </a:t>
            </a: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b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iomes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4161360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2131142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11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71028" y="3988845"/>
            <a:ext cx="331470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Global effects of soil and climate on leaf photosynthetic traits and rates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218" name="Picture 2" descr="AGU Journals">
            <a:extLst>
              <a:ext uri="{FF2B5EF4-FFF2-40B4-BE49-F238E27FC236}">
                <a16:creationId xmlns:a16="http://schemas.microsoft.com/office/drawing/2014/main" id="{C4D7BE85-6ADB-9B46-8B4A-11C75BF5E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089" y="1530091"/>
            <a:ext cx="4934458" cy="98242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33DDA9F1-7579-6A31-6622-0B6896641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23" b="-14002"/>
          <a:stretch/>
        </p:blipFill>
        <p:spPr bwMode="auto">
          <a:xfrm>
            <a:off x="6444329" y="3146104"/>
            <a:ext cx="5099607" cy="127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85F401-986C-92E4-70F6-27DF3B0C7BC1}"/>
              </a:ext>
            </a:extLst>
          </p:cNvPr>
          <p:cNvSpPr txBox="1"/>
          <p:nvPr/>
        </p:nvSpPr>
        <p:spPr>
          <a:xfrm>
            <a:off x="6169299" y="4864685"/>
            <a:ext cx="57859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Santos, F., &amp; Herndon, E. (2023). Plant‐soil relationships influence observed trends between manganese and carbon across biomes. </a:t>
            </a:r>
            <a:r>
              <a:rPr lang="en-US" sz="1200" i="1" dirty="0">
                <a:solidFill>
                  <a:schemeClr val="bg1"/>
                </a:solidFill>
                <a:effectLst/>
              </a:rPr>
              <a:t>Global Biogeochemical Cycles</a:t>
            </a:r>
            <a:r>
              <a:rPr lang="en-US" sz="1200" dirty="0">
                <a:solidFill>
                  <a:schemeClr val="bg1"/>
                </a:solidFill>
                <a:effectLst/>
              </a:rPr>
              <a:t>, </a:t>
            </a:r>
            <a:r>
              <a:rPr lang="en-US" sz="1200" i="1" dirty="0">
                <a:solidFill>
                  <a:schemeClr val="bg1"/>
                </a:solidFill>
                <a:effectLst/>
              </a:rPr>
              <a:t>37</a:t>
            </a:r>
            <a:r>
              <a:rPr lang="en-US" sz="1200" dirty="0">
                <a:solidFill>
                  <a:schemeClr val="bg1"/>
                </a:solidFill>
                <a:effectLst/>
              </a:rPr>
              <a:t>(1). https://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doi.org</a:t>
            </a:r>
            <a:r>
              <a:rPr lang="en-US" sz="1200" dirty="0">
                <a:solidFill>
                  <a:schemeClr val="bg1"/>
                </a:solidFill>
                <a:effectLst/>
              </a:rPr>
              <a:t>/10.1029/2022gb007412 </a:t>
            </a:r>
          </a:p>
          <a:p>
            <a:endParaRPr lang="en-US" sz="1200" dirty="0">
              <a:solidFill>
                <a:schemeClr val="bg1"/>
              </a:solidFill>
              <a:effectLst/>
            </a:endParaRPr>
          </a:p>
          <a:p>
            <a:r>
              <a:rPr lang="en-US" sz="1200" dirty="0">
                <a:solidFill>
                  <a:schemeClr val="bg1"/>
                </a:solidFill>
                <a:effectLst/>
              </a:rPr>
              <a:t>Maire, V., Wright, I. J., Prentice, I. C.,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Batjes</a:t>
            </a:r>
            <a:r>
              <a:rPr lang="en-US" sz="1200" dirty="0">
                <a:solidFill>
                  <a:schemeClr val="bg1"/>
                </a:solidFill>
                <a:effectLst/>
              </a:rPr>
              <a:t>, N. H., Bhaskar, R., van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Bodegom</a:t>
            </a:r>
            <a:r>
              <a:rPr lang="en-US" sz="1200" dirty="0">
                <a:solidFill>
                  <a:schemeClr val="bg1"/>
                </a:solidFill>
                <a:effectLst/>
              </a:rPr>
              <a:t>, P. M., Cornwell, W. K., Ellsworth, D.,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Niinemets</a:t>
            </a:r>
            <a:r>
              <a:rPr lang="en-US" sz="1200" dirty="0">
                <a:solidFill>
                  <a:schemeClr val="bg1"/>
                </a:solidFill>
                <a:effectLst/>
              </a:rPr>
              <a:t>,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Ü</a:t>
            </a:r>
            <a:r>
              <a:rPr lang="en-US" sz="1200" dirty="0">
                <a:solidFill>
                  <a:schemeClr val="bg1"/>
                </a:solidFill>
                <a:effectLst/>
              </a:rPr>
              <a:t>., Ordonez, A., Reich, P. B., &amp; Santiago, L. S. (2015). Global effects of soil and climate on leaf photosynthetic traits and rates. </a:t>
            </a:r>
            <a:r>
              <a:rPr lang="en-US" sz="1200" i="1" dirty="0">
                <a:solidFill>
                  <a:schemeClr val="bg1"/>
                </a:solidFill>
                <a:effectLst/>
              </a:rPr>
              <a:t>Global Ecology and Biogeography</a:t>
            </a:r>
            <a:r>
              <a:rPr lang="en-US" sz="1200" dirty="0">
                <a:solidFill>
                  <a:schemeClr val="bg1"/>
                </a:solidFill>
                <a:effectLst/>
              </a:rPr>
              <a:t>, </a:t>
            </a:r>
            <a:r>
              <a:rPr lang="en-US" sz="1200" i="1" dirty="0">
                <a:solidFill>
                  <a:schemeClr val="bg1"/>
                </a:solidFill>
                <a:effectLst/>
              </a:rPr>
              <a:t>24</a:t>
            </a:r>
            <a:r>
              <a:rPr lang="en-US" sz="1200" dirty="0">
                <a:solidFill>
                  <a:schemeClr val="bg1"/>
                </a:solidFill>
                <a:effectLst/>
              </a:rPr>
              <a:t>(6), 706–717. https://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doi.org</a:t>
            </a:r>
            <a:r>
              <a:rPr lang="en-US" sz="1200" dirty="0">
                <a:solidFill>
                  <a:schemeClr val="bg1"/>
                </a:solidFill>
                <a:effectLst/>
              </a:rPr>
              <a:t>/10.1111/geb.12296 </a:t>
            </a:r>
          </a:p>
        </p:txBody>
      </p:sp>
      <p:pic>
        <p:nvPicPr>
          <p:cNvPr id="12" name="Graphic 11" descr="List outline">
            <a:extLst>
              <a:ext uri="{FF2B5EF4-FFF2-40B4-BE49-F238E27FC236}">
                <a16:creationId xmlns:a16="http://schemas.microsoft.com/office/drawing/2014/main" id="{6B476CFD-D668-5E9A-F16D-B1C94AB92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68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Methodology – Section 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8068" y="2301558"/>
            <a:ext cx="434408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Adapt Santos methodology to Python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3808935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2395164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Lights On with solid fill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025405" y="1348380"/>
            <a:ext cx="4161238" cy="41612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68068" y="3661791"/>
            <a:ext cx="331470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Examine </a:t>
            </a: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relationships explored in Maire using a cohesive dataset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Graphic 5" descr="List outline">
            <a:extLst>
              <a:ext uri="{FF2B5EF4-FFF2-40B4-BE49-F238E27FC236}">
                <a16:creationId xmlns:a16="http://schemas.microsoft.com/office/drawing/2014/main" id="{1C2053AE-2907-DED8-7A19-8065F4A19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3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53698" y="485483"/>
            <a:ext cx="457728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Guiding Work Section II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1051" y="2195935"/>
            <a:ext cx="4344088" cy="13849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Surface soil properties are linked with climatic and biota properties on a global scale</a:t>
            </a:r>
          </a:p>
        </p:txBody>
      </p:sp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40" y="2184844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13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85F401-986C-92E4-70F6-27DF3B0C7BC1}"/>
              </a:ext>
            </a:extLst>
          </p:cNvPr>
          <p:cNvSpPr txBox="1"/>
          <p:nvPr/>
        </p:nvSpPr>
        <p:spPr>
          <a:xfrm>
            <a:off x="6169299" y="4864685"/>
            <a:ext cx="5785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Zhao, X., Yang, Y., Shen, H.,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Geng</a:t>
            </a:r>
            <a:r>
              <a:rPr lang="en-US" sz="1200" dirty="0">
                <a:solidFill>
                  <a:schemeClr val="bg1"/>
                </a:solidFill>
                <a:effectLst/>
              </a:rPr>
              <a:t>, X., and Fang, J.: Global soil–climate–biome diagram: linking surface soil properties to climate and biota, 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Biogeosciences</a:t>
            </a:r>
            <a:r>
              <a:rPr lang="en-US" sz="1200" dirty="0">
                <a:solidFill>
                  <a:schemeClr val="bg1"/>
                </a:solidFill>
                <a:effectLst/>
              </a:rPr>
              <a:t>, 16, 2857–2871, https://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doi.org</a:t>
            </a:r>
            <a:r>
              <a:rPr lang="en-US" sz="1200" dirty="0">
                <a:solidFill>
                  <a:schemeClr val="bg1"/>
                </a:solidFill>
                <a:effectLst/>
              </a:rPr>
              <a:t>/10.5194/bg-16-2857-2019, 2019.</a:t>
            </a:r>
          </a:p>
          <a:p>
            <a:endParaRPr lang="en-US" sz="1200" dirty="0">
              <a:solidFill>
                <a:schemeClr val="bg1"/>
              </a:solidFill>
              <a:effectLst/>
            </a:endParaRPr>
          </a:p>
        </p:txBody>
      </p:sp>
      <p:pic>
        <p:nvPicPr>
          <p:cNvPr id="12" name="Graphic 11" descr="List outline">
            <a:extLst>
              <a:ext uri="{FF2B5EF4-FFF2-40B4-BE49-F238E27FC236}">
                <a16:creationId xmlns:a16="http://schemas.microsoft.com/office/drawing/2014/main" id="{6B476CFD-D668-5E9A-F16D-B1C94AB92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A7077A-AF28-F464-65DE-B7A15A3F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10" y="2031159"/>
            <a:ext cx="3942620" cy="17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75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Methodology – Section II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8068" y="2301558"/>
            <a:ext cx="434408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Fit the data to different ML classification models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3808935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2395164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Lights On with solid fill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025405" y="1348380"/>
            <a:ext cx="4161238" cy="41612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68068" y="3661791"/>
            <a:ext cx="331470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Evaluate the models based on accuracy </a:t>
            </a:r>
          </a:p>
        </p:txBody>
      </p:sp>
      <p:pic>
        <p:nvPicPr>
          <p:cNvPr id="6" name="Graphic 5" descr="List outline">
            <a:extLst>
              <a:ext uri="{FF2B5EF4-FFF2-40B4-BE49-F238E27FC236}">
                <a16:creationId xmlns:a16="http://schemas.microsoft.com/office/drawing/2014/main" id="{1C2053AE-2907-DED8-7A19-8065F4A19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16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2105-00B2-A1F2-9353-8D8392A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B1CD-32B2-AD63-0167-F1F393F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Playbook outline">
            <a:extLst>
              <a:ext uri="{FF2B5EF4-FFF2-40B4-BE49-F238E27FC236}">
                <a16:creationId xmlns:a16="http://schemas.microsoft.com/office/drawing/2014/main" id="{52CBAFDB-1B8C-028C-8BA9-9B403CE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7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Challenges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1051" y="1699567"/>
            <a:ext cx="434408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Grouping data by site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2661003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1674609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Hurdle outline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025405" y="1348380"/>
            <a:ext cx="4161238" cy="41612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68068" y="2692774"/>
            <a:ext cx="33147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Scope shift</a:t>
            </a:r>
          </a:p>
        </p:txBody>
      </p:sp>
      <p:pic>
        <p:nvPicPr>
          <p:cNvPr id="6" name="Graphic 5" descr="Playbook outline">
            <a:extLst>
              <a:ext uri="{FF2B5EF4-FFF2-40B4-BE49-F238E27FC236}">
                <a16:creationId xmlns:a16="http://schemas.microsoft.com/office/drawing/2014/main" id="{AA453B37-6681-DBEC-5F3A-A5BB1BA86E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7" name="Graphic 6" descr="Badge 3 outline">
            <a:extLst>
              <a:ext uri="{FF2B5EF4-FFF2-40B4-BE49-F238E27FC236}">
                <a16:creationId xmlns:a16="http://schemas.microsoft.com/office/drawing/2014/main" id="{1F7BF2CB-53FE-A1D1-333A-3D75E23260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740" y="3735078"/>
            <a:ext cx="611311" cy="611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2B5A5-8541-1CA9-1061-233696A62B73}"/>
              </a:ext>
            </a:extLst>
          </p:cNvPr>
          <p:cNvSpPr txBox="1"/>
          <p:nvPr/>
        </p:nvSpPr>
        <p:spPr>
          <a:xfrm>
            <a:off x="1261051" y="3575923"/>
            <a:ext cx="394262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Domain specific knowledge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70962-CC98-DE9A-627D-42BAC8682EC7}"/>
              </a:ext>
            </a:extLst>
          </p:cNvPr>
          <p:cNvSpPr txBox="1"/>
          <p:nvPr/>
        </p:nvSpPr>
        <p:spPr>
          <a:xfrm>
            <a:off x="1268068" y="4971924"/>
            <a:ext cx="331470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Computing Resources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" name="Graphic 10" descr="Badge 4 outline">
            <a:extLst>
              <a:ext uri="{FF2B5EF4-FFF2-40B4-BE49-F238E27FC236}">
                <a16:creationId xmlns:a16="http://schemas.microsoft.com/office/drawing/2014/main" id="{7E154246-6D30-2AF9-8A64-29987A185C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9071" y="4927931"/>
            <a:ext cx="612648" cy="6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2105-00B2-A1F2-9353-8D8392A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B1CD-32B2-AD63-0167-F1F393F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Research with solid fill">
            <a:extLst>
              <a:ext uri="{FF2B5EF4-FFF2-40B4-BE49-F238E27FC236}">
                <a16:creationId xmlns:a16="http://schemas.microsoft.com/office/drawing/2014/main" id="{52CBAFDB-1B8C-028C-8BA9-9B403CE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1051" y="1808922"/>
            <a:ext cx="434408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Confirm Santos Methodology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3384141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1900637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Presentation with pie chart outline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 bwMode="auto">
          <a:xfrm>
            <a:off x="7025405" y="1348380"/>
            <a:ext cx="4161238" cy="4161238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68068" y="3229638"/>
            <a:ext cx="331470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Soil chemistry &amp; plant photosynthetic traits</a:t>
            </a:r>
          </a:p>
        </p:txBody>
      </p:sp>
      <p:pic>
        <p:nvPicPr>
          <p:cNvPr id="7" name="Graphic 6" descr="Badge 3 outline">
            <a:extLst>
              <a:ext uri="{FF2B5EF4-FFF2-40B4-BE49-F238E27FC236}">
                <a16:creationId xmlns:a16="http://schemas.microsoft.com/office/drawing/2014/main" id="{1F7BF2CB-53FE-A1D1-333A-3D75E23260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740" y="4884402"/>
            <a:ext cx="611311" cy="611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2B5A5-8541-1CA9-1061-233696A62B73}"/>
              </a:ext>
            </a:extLst>
          </p:cNvPr>
          <p:cNvSpPr txBox="1"/>
          <p:nvPr/>
        </p:nvSpPr>
        <p:spPr>
          <a:xfrm>
            <a:off x="1261051" y="4725247"/>
            <a:ext cx="331470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Classification of ecoclimatic zones </a:t>
            </a: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06D90F40-B177-3A19-DC9A-037181F3F4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0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8243BE-CA2C-0721-0F98-1AA71B55DE1B}"/>
              </a:ext>
            </a:extLst>
          </p:cNvPr>
          <p:cNvSpPr/>
          <p:nvPr/>
        </p:nvSpPr>
        <p:spPr>
          <a:xfrm>
            <a:off x="573215" y="1004636"/>
            <a:ext cx="11045569" cy="530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FFFE1-2F7A-7A70-55F2-69724FCB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79" y="0"/>
            <a:ext cx="946404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n-lt"/>
              </a:rPr>
              <a:t>Confirmation of Santos 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D9117-C45D-14E1-ACA8-82DB979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9167B5-8C64-6B41-9C49-5E8C32FD0BB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9939A731-61F3-C99D-5D4F-242547456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3B119E4-4809-E7E3-E007-B1163845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256" y="1234507"/>
            <a:ext cx="6081486" cy="48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0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2105-00B2-A1F2-9353-8D8392A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B1CD-32B2-AD63-0167-F1F393F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Information outline">
            <a:extLst>
              <a:ext uri="{FF2B5EF4-FFF2-40B4-BE49-F238E27FC236}">
                <a16:creationId xmlns:a16="http://schemas.microsoft.com/office/drawing/2014/main" id="{52CBAFDB-1B8C-028C-8BA9-9B403CE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34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1051" y="1808922"/>
            <a:ext cx="434408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Confirm Santos Methodology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40" y="1900637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Presentation with pie chart outline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025405" y="1348380"/>
            <a:ext cx="4161238" cy="4161238"/>
          </a:xfrm>
          <a:prstGeom prst="rect">
            <a:avLst/>
          </a:prstGeom>
          <a:noFill/>
        </p:spPr>
      </p:pic>
      <p:pic>
        <p:nvPicPr>
          <p:cNvPr id="7" name="Graphic 6" descr="Badge 3 outline">
            <a:extLst>
              <a:ext uri="{FF2B5EF4-FFF2-40B4-BE49-F238E27FC236}">
                <a16:creationId xmlns:a16="http://schemas.microsoft.com/office/drawing/2014/main" id="{1F7BF2CB-53FE-A1D1-333A-3D75E2326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740" y="4884402"/>
            <a:ext cx="611311" cy="611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2B5A5-8541-1CA9-1061-233696A62B73}"/>
              </a:ext>
            </a:extLst>
          </p:cNvPr>
          <p:cNvSpPr txBox="1"/>
          <p:nvPr/>
        </p:nvSpPr>
        <p:spPr>
          <a:xfrm>
            <a:off x="1261051" y="4725247"/>
            <a:ext cx="331470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Classification of ecoclimatic zones </a:t>
            </a: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06D90F40-B177-3A19-DC9A-037181F3F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6" name="Graphic 5" descr="Badge outline">
            <a:extLst>
              <a:ext uri="{FF2B5EF4-FFF2-40B4-BE49-F238E27FC236}">
                <a16:creationId xmlns:a16="http://schemas.microsoft.com/office/drawing/2014/main" id="{CA427405-0687-3346-56F7-D210435FBA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8064" y="3384141"/>
            <a:ext cx="614662" cy="6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FE3AA1-3DFA-865D-E5AB-0D625952DF20}"/>
              </a:ext>
            </a:extLst>
          </p:cNvPr>
          <p:cNvSpPr txBox="1"/>
          <p:nvPr/>
        </p:nvSpPr>
        <p:spPr>
          <a:xfrm>
            <a:off x="1268068" y="3229638"/>
            <a:ext cx="3625665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Soil chemistry &amp; plant photosynthetic traits</a:t>
            </a:r>
          </a:p>
        </p:txBody>
      </p:sp>
    </p:spTree>
    <p:extLst>
      <p:ext uri="{BB962C8B-B14F-4D97-AF65-F5344CB8AC3E}">
        <p14:creationId xmlns:p14="http://schemas.microsoft.com/office/powerpoint/2010/main" val="127554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8243BE-CA2C-0721-0F98-1AA71B55DE1B}"/>
              </a:ext>
            </a:extLst>
          </p:cNvPr>
          <p:cNvSpPr/>
          <p:nvPr/>
        </p:nvSpPr>
        <p:spPr>
          <a:xfrm>
            <a:off x="573215" y="1004636"/>
            <a:ext cx="11045569" cy="530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FFFE1-2F7A-7A70-55F2-69724FCB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43" y="0"/>
            <a:ext cx="10447712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+mn-lt"/>
              </a:rPr>
              <a:t>Soil chemistry and plant photosynthetic traits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D9117-C45D-14E1-ACA8-82DB979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9167B5-8C64-6B41-9C49-5E8C32FD0BB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44517B3-7D0B-B085-AAAB-43FFEA3C3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9CF54F8-AFC5-217A-A329-4D633676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70" y="1243352"/>
            <a:ext cx="9667058" cy="482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48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Results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61051" y="1808922"/>
            <a:ext cx="434408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  <a:cs typeface="Times New Roman" panose="02020603050405020304" pitchFamily="18" charset="0"/>
              </a:rPr>
              <a:t>Confirm Santos Methodology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40" y="1900637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Presentation with pie chart outline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025405" y="1348380"/>
            <a:ext cx="4161238" cy="4161238"/>
          </a:xfrm>
          <a:prstGeom prst="rect">
            <a:avLst/>
          </a:prstGeom>
          <a:noFill/>
        </p:spPr>
      </p:pic>
      <p:pic>
        <p:nvPicPr>
          <p:cNvPr id="7" name="Graphic 6" descr="Badge 3 outline">
            <a:extLst>
              <a:ext uri="{FF2B5EF4-FFF2-40B4-BE49-F238E27FC236}">
                <a16:creationId xmlns:a16="http://schemas.microsoft.com/office/drawing/2014/main" id="{1F7BF2CB-53FE-A1D1-333A-3D75E2326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740" y="4884402"/>
            <a:ext cx="611311" cy="611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E2B5A5-8541-1CA9-1061-233696A62B73}"/>
              </a:ext>
            </a:extLst>
          </p:cNvPr>
          <p:cNvSpPr txBox="1"/>
          <p:nvPr/>
        </p:nvSpPr>
        <p:spPr>
          <a:xfrm>
            <a:off x="1261051" y="4725247"/>
            <a:ext cx="331470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Classification of ecoclimatic zones </a:t>
            </a: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06D90F40-B177-3A19-DC9A-037181F3F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6" name="Graphic 5" descr="Badge outline">
            <a:extLst>
              <a:ext uri="{FF2B5EF4-FFF2-40B4-BE49-F238E27FC236}">
                <a16:creationId xmlns:a16="http://schemas.microsoft.com/office/drawing/2014/main" id="{CA751C8D-5B9F-ACA1-0C84-1B75C0A1C0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8064" y="3384141"/>
            <a:ext cx="614662" cy="614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5FAF3-8879-185A-54EF-BF86FAB61932}"/>
              </a:ext>
            </a:extLst>
          </p:cNvPr>
          <p:cNvSpPr txBox="1"/>
          <p:nvPr/>
        </p:nvSpPr>
        <p:spPr>
          <a:xfrm>
            <a:off x="1268068" y="3229638"/>
            <a:ext cx="331470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Soil chemistry &amp; plant photosynthetic traits</a:t>
            </a:r>
          </a:p>
        </p:txBody>
      </p:sp>
    </p:spTree>
    <p:extLst>
      <p:ext uri="{BB962C8B-B14F-4D97-AF65-F5344CB8AC3E}">
        <p14:creationId xmlns:p14="http://schemas.microsoft.com/office/powerpoint/2010/main" val="353245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8243BE-CA2C-0721-0F98-1AA71B55DE1B}"/>
              </a:ext>
            </a:extLst>
          </p:cNvPr>
          <p:cNvSpPr/>
          <p:nvPr/>
        </p:nvSpPr>
        <p:spPr>
          <a:xfrm>
            <a:off x="573215" y="1004636"/>
            <a:ext cx="11045569" cy="530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FFFE1-2F7A-7A70-55F2-69724FCB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143" y="0"/>
            <a:ext cx="10447712" cy="1325563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alibri" panose="020F0502020204030204"/>
                <a:cs typeface="Times New Roman" panose="02020603050405020304" pitchFamily="18" charset="0"/>
              </a:rPr>
              <a:t>Classification of ecoclimatic zones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D9117-C45D-14E1-ACA8-82DB979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9167B5-8C64-6B41-9C49-5E8C32FD0BB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aphic 2" descr="Research with solid fill">
            <a:extLst>
              <a:ext uri="{FF2B5EF4-FFF2-40B4-BE49-F238E27FC236}">
                <a16:creationId xmlns:a16="http://schemas.microsoft.com/office/drawing/2014/main" id="{B44517B3-7D0B-B085-AAAB-43FFEA3C3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7D045-1BB8-CC5D-B476-577699B7F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350" y="1584138"/>
            <a:ext cx="10357505" cy="36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7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2105-00B2-A1F2-9353-8D8392A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B1CD-32B2-AD63-0167-F1F393F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98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Why soil chemistry?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355782" y="1646475"/>
            <a:ext cx="4344088" cy="206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Critical for understanding environmental biogeochemical processes </a:t>
            </a: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3346" y="4123901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583" y="1827099"/>
            <a:ext cx="611311" cy="611311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46AC0C79-0889-9968-FE2C-639C7624D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610" y="5437434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Plant growth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CA0E1-5BDC-6C09-7CFC-E4714D151897}"/>
              </a:ext>
            </a:extLst>
          </p:cNvPr>
          <p:cNvSpPr txBox="1"/>
          <p:nvPr/>
        </p:nvSpPr>
        <p:spPr>
          <a:xfrm>
            <a:off x="1271028" y="5204480"/>
            <a:ext cx="331470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Environmental contaminants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113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865" y="1090604"/>
            <a:ext cx="5548318" cy="46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Information outline">
            <a:extLst>
              <a:ext uri="{FF2B5EF4-FFF2-40B4-BE49-F238E27FC236}">
                <a16:creationId xmlns:a16="http://schemas.microsoft.com/office/drawing/2014/main" id="{43D2F495-EBEE-DF84-AEB7-D951F37040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4C136D-2603-AE1E-498B-7666B6CFEF9D}"/>
              </a:ext>
            </a:extLst>
          </p:cNvPr>
          <p:cNvSpPr txBox="1"/>
          <p:nvPr/>
        </p:nvSpPr>
        <p:spPr>
          <a:xfrm>
            <a:off x="6331865" y="5912366"/>
            <a:ext cx="5365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soil.evs.buffalo.edu</a:t>
            </a:r>
            <a:r>
              <a:rPr lang="en-US" sz="1200" dirty="0">
                <a:solidFill>
                  <a:schemeClr val="bg1"/>
                </a:solidFill>
                <a:effectLst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index.php</a:t>
            </a:r>
            <a:r>
              <a:rPr lang="en-US" sz="1200" dirty="0">
                <a:solidFill>
                  <a:schemeClr val="bg1"/>
                </a:solidFill>
                <a:effectLst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Main_Page</a:t>
            </a:r>
            <a:r>
              <a:rPr lang="en-US" sz="1200" dirty="0"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652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Plant foliar traits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71028" y="1741383"/>
            <a:ext cx="434408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Nutrient concentration</a:t>
            </a: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2879522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1728115"/>
            <a:ext cx="611311" cy="611311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46AC0C79-0889-9968-FE2C-639C7624D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740" y="4114150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CA0E1-5BDC-6C09-7CFC-E4714D151897}"/>
              </a:ext>
            </a:extLst>
          </p:cNvPr>
          <p:cNvSpPr txBox="1"/>
          <p:nvPr/>
        </p:nvSpPr>
        <p:spPr>
          <a:xfrm>
            <a:off x="1271028" y="5360249"/>
            <a:ext cx="33147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Chlorophyll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6331865" y="1348380"/>
            <a:ext cx="5548318" cy="416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 descr="Information outline">
            <a:extLst>
              <a:ext uri="{FF2B5EF4-FFF2-40B4-BE49-F238E27FC236}">
                <a16:creationId xmlns:a16="http://schemas.microsoft.com/office/drawing/2014/main" id="{5857DE46-E824-2587-B854-253ABB5317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71028" y="2894466"/>
            <a:ext cx="33147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Lignin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615E9-58DF-A24C-9B06-0412DD95A252}"/>
              </a:ext>
            </a:extLst>
          </p:cNvPr>
          <p:cNvSpPr txBox="1"/>
          <p:nvPr/>
        </p:nvSpPr>
        <p:spPr>
          <a:xfrm>
            <a:off x="1271028" y="4127418"/>
            <a:ext cx="33147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Leaf water content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Graphic 8" descr="Badge 4 outline">
            <a:extLst>
              <a:ext uri="{FF2B5EF4-FFF2-40B4-BE49-F238E27FC236}">
                <a16:creationId xmlns:a16="http://schemas.microsoft.com/office/drawing/2014/main" id="{59A47020-16B4-841D-69C3-6DE6DCFC2F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9071" y="5346312"/>
            <a:ext cx="612648" cy="6126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BCF121-1E1D-2467-95FF-ED2CDE3B0979}"/>
              </a:ext>
            </a:extLst>
          </p:cNvPr>
          <p:cNvSpPr txBox="1"/>
          <p:nvPr/>
        </p:nvSpPr>
        <p:spPr>
          <a:xfrm>
            <a:off x="6315353" y="5615582"/>
            <a:ext cx="609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ffectLst/>
              </a:rPr>
              <a:t>Sharron, E. (n.d.). </a:t>
            </a:r>
            <a:r>
              <a:rPr lang="en-US" sz="1200" i="1" dirty="0">
                <a:solidFill>
                  <a:schemeClr val="bg1"/>
                </a:solidFill>
                <a:effectLst/>
              </a:rPr>
              <a:t>Northeast Temperate Network Ecosystems (U.S. National Park Service)</a:t>
            </a:r>
            <a:r>
              <a:rPr lang="en-US" sz="1200" dirty="0">
                <a:solidFill>
                  <a:schemeClr val="bg1"/>
                </a:solidFill>
                <a:effectLst/>
              </a:rPr>
              <a:t>. National Parks Service. https://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www.nps.gov</a:t>
            </a:r>
            <a:r>
              <a:rPr lang="en-US" sz="1200" dirty="0">
                <a:solidFill>
                  <a:schemeClr val="bg1"/>
                </a:solidFill>
                <a:effectLst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im</a:t>
            </a:r>
            <a:r>
              <a:rPr lang="en-US" sz="1200" dirty="0">
                <a:solidFill>
                  <a:schemeClr val="bg1"/>
                </a:solidFill>
                <a:effectLst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netn</a:t>
            </a:r>
            <a:r>
              <a:rPr lang="en-US" sz="1200" dirty="0">
                <a:solidFill>
                  <a:schemeClr val="bg1"/>
                </a:solidFill>
                <a:effectLst/>
              </a:rPr>
              <a:t>/</a:t>
            </a:r>
            <a:r>
              <a:rPr lang="en-US" sz="1200" dirty="0" err="1">
                <a:solidFill>
                  <a:schemeClr val="bg1"/>
                </a:solidFill>
                <a:effectLst/>
              </a:rPr>
              <a:t>ecosystems.htm</a:t>
            </a:r>
            <a:r>
              <a:rPr lang="en-US" sz="1200" dirty="0">
                <a:solidFill>
                  <a:schemeClr val="bg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1962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Ecoclimatic Zones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71028" y="1741383"/>
            <a:ext cx="434408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Vegetation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2879522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1728115"/>
            <a:ext cx="611311" cy="611311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46AC0C79-0889-9968-FE2C-639C7624D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740" y="4114150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CA0E1-5BDC-6C09-7CFC-E4714D151897}"/>
              </a:ext>
            </a:extLst>
          </p:cNvPr>
          <p:cNvSpPr txBox="1"/>
          <p:nvPr/>
        </p:nvSpPr>
        <p:spPr>
          <a:xfrm>
            <a:off x="1271028" y="5360249"/>
            <a:ext cx="33147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20 in the US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Graphic 3" descr="Information outline">
            <a:extLst>
              <a:ext uri="{FF2B5EF4-FFF2-40B4-BE49-F238E27FC236}">
                <a16:creationId xmlns:a16="http://schemas.microsoft.com/office/drawing/2014/main" id="{5857DE46-E824-2587-B854-253ABB531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71028" y="2894466"/>
            <a:ext cx="33147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Landforms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615E9-58DF-A24C-9B06-0412DD95A252}"/>
              </a:ext>
            </a:extLst>
          </p:cNvPr>
          <p:cNvSpPr txBox="1"/>
          <p:nvPr/>
        </p:nvSpPr>
        <p:spPr>
          <a:xfrm>
            <a:off x="1271028" y="4127418"/>
            <a:ext cx="39426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Ecosystem dynamics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Graphic 8" descr="Badge 4 outline">
            <a:extLst>
              <a:ext uri="{FF2B5EF4-FFF2-40B4-BE49-F238E27FC236}">
                <a16:creationId xmlns:a16="http://schemas.microsoft.com/office/drawing/2014/main" id="{59A47020-16B4-841D-69C3-6DE6DCFC2F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071" y="5346312"/>
            <a:ext cx="612648" cy="61264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504EF83-1E5F-EBAA-C391-7AE3B3056A4B}"/>
              </a:ext>
            </a:extLst>
          </p:cNvPr>
          <p:cNvGrpSpPr>
            <a:grpSpLocks noChangeAspect="1"/>
          </p:cNvGrpSpPr>
          <p:nvPr/>
        </p:nvGrpSpPr>
        <p:grpSpPr>
          <a:xfrm>
            <a:off x="7743928" y="796693"/>
            <a:ext cx="2468880" cy="2468880"/>
            <a:chOff x="7566992" y="1017235"/>
            <a:chExt cx="2563152" cy="2560320"/>
          </a:xfrm>
        </p:grpSpPr>
        <p:pic>
          <p:nvPicPr>
            <p:cNvPr id="15" name="Graphic 14" descr="Forest scene outline">
              <a:extLst>
                <a:ext uri="{FF2B5EF4-FFF2-40B4-BE49-F238E27FC236}">
                  <a16:creationId xmlns:a16="http://schemas.microsoft.com/office/drawing/2014/main" id="{7A69ED12-9BD9-AFCE-3288-9A061673A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754925" y="1190971"/>
              <a:ext cx="2212848" cy="2212848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46F04B1-291A-411B-75AE-B18977F548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992" y="1017235"/>
              <a:ext cx="2563152" cy="256032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660403-8056-9391-371F-8F65A409B98F}"/>
              </a:ext>
            </a:extLst>
          </p:cNvPr>
          <p:cNvGrpSpPr>
            <a:grpSpLocks noChangeAspect="1"/>
          </p:cNvGrpSpPr>
          <p:nvPr/>
        </p:nvGrpSpPr>
        <p:grpSpPr>
          <a:xfrm>
            <a:off x="6173461" y="3349930"/>
            <a:ext cx="2468880" cy="2468880"/>
            <a:chOff x="6093949" y="3349930"/>
            <a:chExt cx="2563152" cy="2560320"/>
          </a:xfrm>
        </p:grpSpPr>
        <p:pic>
          <p:nvPicPr>
            <p:cNvPr id="17" name="Graphic 16" descr="Mountains outline">
              <a:extLst>
                <a:ext uri="{FF2B5EF4-FFF2-40B4-BE49-F238E27FC236}">
                  <a16:creationId xmlns:a16="http://schemas.microsoft.com/office/drawing/2014/main" id="{F2A24B7E-AB58-AE08-F58C-6D79AD8C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261176" y="3524893"/>
              <a:ext cx="2210395" cy="221039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32CD9A8-CEF2-EB76-B533-96215E87B3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93949" y="3349930"/>
              <a:ext cx="2563152" cy="256032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643670-8089-7C0C-FF78-0A30599FA9AE}"/>
              </a:ext>
            </a:extLst>
          </p:cNvPr>
          <p:cNvGrpSpPr>
            <a:grpSpLocks noChangeAspect="1"/>
          </p:cNvGrpSpPr>
          <p:nvPr/>
        </p:nvGrpSpPr>
        <p:grpSpPr>
          <a:xfrm>
            <a:off x="9269232" y="3349930"/>
            <a:ext cx="2468880" cy="2468880"/>
            <a:chOff x="9013341" y="3237215"/>
            <a:chExt cx="2563152" cy="2560320"/>
          </a:xfrm>
        </p:grpSpPr>
        <p:pic>
          <p:nvPicPr>
            <p:cNvPr id="12" name="Graphic 11" descr="Desert scene outline">
              <a:extLst>
                <a:ext uri="{FF2B5EF4-FFF2-40B4-BE49-F238E27FC236}">
                  <a16:creationId xmlns:a16="http://schemas.microsoft.com/office/drawing/2014/main" id="{353C5C97-9268-F270-15F7-0A341AA0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89720" y="3412178"/>
              <a:ext cx="2210395" cy="2210395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C0F7AD3-F92E-FFE7-9667-77111C785C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13341" y="3237215"/>
              <a:ext cx="2563152" cy="256032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941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A386E65-F297-5554-F807-9A771726B379}"/>
              </a:ext>
            </a:extLst>
          </p:cNvPr>
          <p:cNvSpPr/>
          <p:nvPr/>
        </p:nvSpPr>
        <p:spPr>
          <a:xfrm>
            <a:off x="311817" y="356016"/>
            <a:ext cx="5666282" cy="61459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07FFE-77FD-8CDE-84E5-918D876E327C}"/>
              </a:ext>
            </a:extLst>
          </p:cNvPr>
          <p:cNvSpPr txBox="1"/>
          <p:nvPr/>
        </p:nvSpPr>
        <p:spPr>
          <a:xfrm>
            <a:off x="972915" y="706523"/>
            <a:ext cx="457728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44546A">
                    <a:lumMod val="75000"/>
                  </a:srgbClr>
                </a:solidFill>
                <a:latin typeface="Calibri" panose="020F0502020204030204"/>
                <a:cs typeface="Times New Roman" panose="02020603050405020304" pitchFamily="18" charset="0"/>
              </a:rPr>
              <a:t>Impacts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2BA0D-5D9A-70D4-1DC8-F1945FF600D9}"/>
              </a:ext>
            </a:extLst>
          </p:cNvPr>
          <p:cNvSpPr txBox="1"/>
          <p:nvPr/>
        </p:nvSpPr>
        <p:spPr>
          <a:xfrm>
            <a:off x="1271028" y="1741383"/>
            <a:ext cx="4344088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Understanding plant-soil relationships</a:t>
            </a:r>
          </a:p>
        </p:txBody>
      </p:sp>
      <p:pic>
        <p:nvPicPr>
          <p:cNvPr id="19" name="Graphic 18" descr="Badge outline">
            <a:extLst>
              <a:ext uri="{FF2B5EF4-FFF2-40B4-BE49-F238E27FC236}">
                <a16:creationId xmlns:a16="http://schemas.microsoft.com/office/drawing/2014/main" id="{31F35603-2022-1854-AAA0-32D7C3B64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64" y="2879522"/>
            <a:ext cx="614662" cy="614662"/>
          </a:xfrm>
          <a:prstGeom prst="rect">
            <a:avLst/>
          </a:prstGeom>
        </p:spPr>
      </p:pic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16B29B77-B0CE-71F9-5840-271F6AC0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740" y="1728115"/>
            <a:ext cx="611311" cy="611311"/>
          </a:xfrm>
          <a:prstGeom prst="rect">
            <a:avLst/>
          </a:prstGeom>
        </p:spPr>
      </p:pic>
      <p:pic>
        <p:nvPicPr>
          <p:cNvPr id="23" name="Graphic 22" descr="Badge 3 outline">
            <a:extLst>
              <a:ext uri="{FF2B5EF4-FFF2-40B4-BE49-F238E27FC236}">
                <a16:creationId xmlns:a16="http://schemas.microsoft.com/office/drawing/2014/main" id="{46AC0C79-0889-9968-FE2C-639C7624D5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9740" y="4114150"/>
            <a:ext cx="611311" cy="6113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CEBCD10-48F3-8673-4988-37C6799C5C51}"/>
              </a:ext>
            </a:extLst>
          </p:cNvPr>
          <p:cNvSpPr txBox="1"/>
          <p:nvPr/>
        </p:nvSpPr>
        <p:spPr>
          <a:xfrm>
            <a:off x="1271028" y="4138845"/>
            <a:ext cx="394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22EF7-626D-C465-8EA2-5DB62E87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D0A0-D637-6066-1C42-FD123CF0F373}"/>
              </a:ext>
            </a:extLst>
          </p:cNvPr>
          <p:cNvSpPr txBox="1"/>
          <p:nvPr/>
        </p:nvSpPr>
        <p:spPr>
          <a:xfrm>
            <a:off x="11887200" y="1808922"/>
            <a:ext cx="184731" cy="369332"/>
          </a:xfrm>
          <a:prstGeom prst="rect">
            <a:avLst/>
          </a:prstGeom>
          <a:noFill/>
          <a:ln>
            <a:solidFill>
              <a:srgbClr val="44546A"/>
            </a:solidFill>
          </a:ln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Earth globe: Africa and Europe with solid fill">
            <a:extLst>
              <a:ext uri="{FF2B5EF4-FFF2-40B4-BE49-F238E27FC236}">
                <a16:creationId xmlns:a16="http://schemas.microsoft.com/office/drawing/2014/main" id="{F424626E-2334-C9AA-A87B-2A3D7A622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 bwMode="auto">
          <a:xfrm>
            <a:off x="7591878" y="2057399"/>
            <a:ext cx="2743200" cy="2743200"/>
          </a:xfrm>
          <a:prstGeom prst="rect">
            <a:avLst/>
          </a:prstGeom>
          <a:noFill/>
        </p:spPr>
      </p:pic>
      <p:pic>
        <p:nvPicPr>
          <p:cNvPr id="4" name="Graphic 3" descr="Information outline">
            <a:extLst>
              <a:ext uri="{FF2B5EF4-FFF2-40B4-BE49-F238E27FC236}">
                <a16:creationId xmlns:a16="http://schemas.microsoft.com/office/drawing/2014/main" id="{5857DE46-E824-2587-B854-253ABB531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6149C-7875-6EB2-293D-9D5F097CBD3E}"/>
              </a:ext>
            </a:extLst>
          </p:cNvPr>
          <p:cNvSpPr txBox="1"/>
          <p:nvPr/>
        </p:nvSpPr>
        <p:spPr>
          <a:xfrm>
            <a:off x="1271028" y="2894466"/>
            <a:ext cx="331470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View </a:t>
            </a: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across biomes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615E9-58DF-A24C-9B06-0412DD95A252}"/>
              </a:ext>
            </a:extLst>
          </p:cNvPr>
          <p:cNvSpPr txBox="1"/>
          <p:nvPr/>
        </p:nvSpPr>
        <p:spPr>
          <a:xfrm>
            <a:off x="1271028" y="4127418"/>
            <a:ext cx="331470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Inform </a:t>
            </a:r>
            <a:r>
              <a:rPr lang="en-US" sz="32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larger models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3" name="Graphic 12" descr="Dim (Medium Sun) outline">
            <a:extLst>
              <a:ext uri="{FF2B5EF4-FFF2-40B4-BE49-F238E27FC236}">
                <a16:creationId xmlns:a16="http://schemas.microsoft.com/office/drawing/2014/main" id="{0818166B-2CE3-559B-34D5-E86D57F4C3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77678" y="729706"/>
            <a:ext cx="1371600" cy="1371600"/>
          </a:xfrm>
          <a:prstGeom prst="rect">
            <a:avLst/>
          </a:prstGeom>
        </p:spPr>
      </p:pic>
      <p:pic>
        <p:nvPicPr>
          <p:cNvPr id="15" name="Graphic 14" descr="Tree With Roots outline">
            <a:extLst>
              <a:ext uri="{FF2B5EF4-FFF2-40B4-BE49-F238E27FC236}">
                <a16:creationId xmlns:a16="http://schemas.microsoft.com/office/drawing/2014/main" id="{1DDE7938-8DD8-A9A3-5608-ECA4C4E3F24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241010" y="2769655"/>
            <a:ext cx="1371600" cy="1371600"/>
          </a:xfrm>
          <a:prstGeom prst="rect">
            <a:avLst/>
          </a:prstGeom>
        </p:spPr>
      </p:pic>
      <p:pic>
        <p:nvPicPr>
          <p:cNvPr id="17" name="Graphic 16" descr="Seed Packet outline">
            <a:extLst>
              <a:ext uri="{FF2B5EF4-FFF2-40B4-BE49-F238E27FC236}">
                <a16:creationId xmlns:a16="http://schemas.microsoft.com/office/drawing/2014/main" id="{4113C48F-4CF0-4B21-5B8D-84A60FA7C3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77678" y="4756695"/>
            <a:ext cx="1371600" cy="1371600"/>
          </a:xfrm>
          <a:prstGeom prst="rect">
            <a:avLst/>
          </a:prstGeom>
        </p:spPr>
      </p:pic>
      <p:pic>
        <p:nvPicPr>
          <p:cNvPr id="20" name="Graphic 19" descr="Wave outline">
            <a:extLst>
              <a:ext uri="{FF2B5EF4-FFF2-40B4-BE49-F238E27FC236}">
                <a16:creationId xmlns:a16="http://schemas.microsoft.com/office/drawing/2014/main" id="{5287F7E6-3ACD-7E78-22D3-88D3C1452C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14346" y="2769655"/>
            <a:ext cx="1371600" cy="1371600"/>
          </a:xfrm>
          <a:prstGeom prst="rect">
            <a:avLst/>
          </a:prstGeom>
        </p:spPr>
      </p:pic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C6F058D3-D6B2-3E75-8B54-BF988B38C43B}"/>
              </a:ext>
            </a:extLst>
          </p:cNvPr>
          <p:cNvCxnSpPr/>
          <p:nvPr/>
        </p:nvCxnSpPr>
        <p:spPr>
          <a:xfrm>
            <a:off x="9717268" y="1353404"/>
            <a:ext cx="1277532" cy="1179935"/>
          </a:xfrm>
          <a:prstGeom prst="curvedConnector3">
            <a:avLst>
              <a:gd name="adj1" fmla="val 10493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46A3BCF-A069-13DB-26EE-8E1E1C8864EF}"/>
              </a:ext>
            </a:extLst>
          </p:cNvPr>
          <p:cNvCxnSpPr>
            <a:cxnSpLocks/>
          </p:cNvCxnSpPr>
          <p:nvPr/>
        </p:nvCxnSpPr>
        <p:spPr>
          <a:xfrm rot="5400000">
            <a:off x="9797967" y="4349741"/>
            <a:ext cx="1277532" cy="1179935"/>
          </a:xfrm>
          <a:prstGeom prst="curvedConnector3">
            <a:avLst>
              <a:gd name="adj1" fmla="val 10493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8C7C6F13-34DE-9E4B-47DB-892793E9F553}"/>
              </a:ext>
            </a:extLst>
          </p:cNvPr>
          <p:cNvCxnSpPr>
            <a:cxnSpLocks/>
          </p:cNvCxnSpPr>
          <p:nvPr/>
        </p:nvCxnSpPr>
        <p:spPr>
          <a:xfrm rot="10800000">
            <a:off x="6802659" y="4419805"/>
            <a:ext cx="1277532" cy="1179935"/>
          </a:xfrm>
          <a:prstGeom prst="curvedConnector3">
            <a:avLst>
              <a:gd name="adj1" fmla="val 10493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C4A27F48-9D5C-4896-5711-490CB1020054}"/>
              </a:ext>
            </a:extLst>
          </p:cNvPr>
          <p:cNvCxnSpPr>
            <a:cxnSpLocks/>
          </p:cNvCxnSpPr>
          <p:nvPr/>
        </p:nvCxnSpPr>
        <p:spPr>
          <a:xfrm rot="16200000">
            <a:off x="6742151" y="1426962"/>
            <a:ext cx="1277532" cy="1179935"/>
          </a:xfrm>
          <a:prstGeom prst="curvedConnector3">
            <a:avLst>
              <a:gd name="adj1" fmla="val 10493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5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2105-00B2-A1F2-9353-8D8392A6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6B1CD-32B2-AD63-0167-F1F393F26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phic 6" descr="Pie chart outline">
            <a:extLst>
              <a:ext uri="{FF2B5EF4-FFF2-40B4-BE49-F238E27FC236}">
                <a16:creationId xmlns:a16="http://schemas.microsoft.com/office/drawing/2014/main" id="{52CBAFDB-1B8C-028C-8BA9-9B403CEA2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6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8243BE-CA2C-0721-0F98-1AA71B55DE1B}"/>
              </a:ext>
            </a:extLst>
          </p:cNvPr>
          <p:cNvSpPr/>
          <p:nvPr/>
        </p:nvSpPr>
        <p:spPr>
          <a:xfrm>
            <a:off x="573215" y="1004636"/>
            <a:ext cx="11045569" cy="530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5FFFE1-2F7A-7A70-55F2-69724FCB4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000" y="937301"/>
            <a:ext cx="67800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3D48F-020C-A955-518D-73FC86B04070}"/>
              </a:ext>
            </a:extLst>
          </p:cNvPr>
          <p:cNvSpPr txBox="1"/>
          <p:nvPr/>
        </p:nvSpPr>
        <p:spPr>
          <a:xfrm>
            <a:off x="1009934" y="1948197"/>
            <a:ext cx="9937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 from National Science Foundation’s National Ecological Observatory Network (NEON)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Ecosystem monitoring across the US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47 terrestrial field sites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2400" dirty="0">
                <a:solidFill>
                  <a:srgbClr val="44546A">
                    <a:lumMod val="75000"/>
                  </a:srgbClr>
                </a:solidFill>
                <a:latin typeface="Calibri Light" panose="020F0302020204030204"/>
              </a:rPr>
              <a:t>Spatial and temporal data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D9117-C45D-14E1-ACA8-82DB9799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972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9167B5-8C64-6B41-9C49-5E8C32FD0BB2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D55D7-D838-51B5-FDCE-B1E85475A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10" y="4488653"/>
            <a:ext cx="4078277" cy="1549745"/>
          </a:xfrm>
          <a:prstGeom prst="rect">
            <a:avLst/>
          </a:prstGeom>
        </p:spPr>
      </p:pic>
      <p:pic>
        <p:nvPicPr>
          <p:cNvPr id="13" name="Graphic 12" descr="Pie chart outline">
            <a:extLst>
              <a:ext uri="{FF2B5EF4-FFF2-40B4-BE49-F238E27FC236}">
                <a16:creationId xmlns:a16="http://schemas.microsoft.com/office/drawing/2014/main" id="{5B4368DB-922F-C132-5444-83F45B1D0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65192" y="4444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2C94F-81A6-6EEE-E21B-4865585949CF}"/>
              </a:ext>
            </a:extLst>
          </p:cNvPr>
          <p:cNvSpPr txBox="1"/>
          <p:nvPr/>
        </p:nvSpPr>
        <p:spPr>
          <a:xfrm>
            <a:off x="761313" y="5392067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13D4D"/>
                </a:solidFill>
                <a:effectLst/>
              </a:rPr>
              <a:t>Lunch, C. K. (n.d.). </a:t>
            </a:r>
            <a:r>
              <a:rPr lang="en-US" sz="1200" i="1" dirty="0">
                <a:solidFill>
                  <a:srgbClr val="313D4D"/>
                </a:solidFill>
                <a:effectLst/>
              </a:rPr>
              <a:t>Neon domain and site shapefiles and maps</a:t>
            </a:r>
            <a:r>
              <a:rPr lang="en-US" sz="1200" dirty="0">
                <a:solidFill>
                  <a:srgbClr val="313D4D"/>
                </a:solidFill>
                <a:effectLst/>
              </a:rPr>
              <a:t>. NEON Domain and Site Shapefiles and Maps | NSF NEON | Open Data to Understand our Ecosystems. https://</a:t>
            </a:r>
            <a:r>
              <a:rPr lang="en-US" sz="1200" dirty="0" err="1">
                <a:solidFill>
                  <a:srgbClr val="313D4D"/>
                </a:solidFill>
                <a:effectLst/>
              </a:rPr>
              <a:t>www.neonscience.org</a:t>
            </a:r>
            <a:r>
              <a:rPr lang="en-US" sz="1200" dirty="0">
                <a:solidFill>
                  <a:srgbClr val="313D4D"/>
                </a:solidFill>
                <a:effectLst/>
              </a:rPr>
              <a:t>/resources/learning-hub/tutorials/neon-maps </a:t>
            </a:r>
          </a:p>
        </p:txBody>
      </p:sp>
    </p:spTree>
    <p:extLst>
      <p:ext uri="{BB962C8B-B14F-4D97-AF65-F5344CB8AC3E}">
        <p14:creationId xmlns:p14="http://schemas.microsoft.com/office/powerpoint/2010/main" val="1977128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CE46-8F6E-C27E-0A55-BE60B8715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A1D4-6274-D35A-61D7-1167D2CBA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82277-8F72-3C4C-19E7-8DED0CD5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167B5-8C64-6B41-9C49-5E8C32FD0BB2}" type="slidenum">
              <a:rPr lang="en-US" smtClean="0"/>
              <a:t>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AED301-5056-C13E-BB1B-B3FF8861B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12192000" cy="647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58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2202</TotalTime>
  <Words>609</Words>
  <Application>Microsoft Macintosh PowerPoint</Application>
  <PresentationFormat>Widescreen</PresentationFormat>
  <Paragraphs>118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Courier New</vt:lpstr>
      <vt:lpstr>Office Theme</vt:lpstr>
      <vt:lpstr>1_Office Theme</vt:lpstr>
      <vt:lpstr>The effects of soil chemistry on foliar photosynthetic traits across biomes</vt:lpstr>
      <vt:lpstr>Background</vt:lpstr>
      <vt:lpstr>PowerPoint Presentation</vt:lpstr>
      <vt:lpstr>PowerPoint Presentation</vt:lpstr>
      <vt:lpstr>PowerPoint Presentation</vt:lpstr>
      <vt:lpstr>PowerPoint Presentation</vt:lpstr>
      <vt:lpstr>Data</vt:lpstr>
      <vt:lpstr>Data</vt:lpstr>
      <vt:lpstr>PowerPoint Presentation</vt:lpstr>
      <vt:lpstr>Approach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Results</vt:lpstr>
      <vt:lpstr>PowerPoint Presentation</vt:lpstr>
      <vt:lpstr>Confirmation of Santos Methodology </vt:lpstr>
      <vt:lpstr>PowerPoint Presentation</vt:lpstr>
      <vt:lpstr>Soil chemistry and plant photosynthetic traits</vt:lpstr>
      <vt:lpstr>PowerPoint Presentation</vt:lpstr>
      <vt:lpstr>Classification of ecoclimatic zones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effects of soil chemistry on foliar photosynthetic traits across biomes</dc:title>
  <dc:creator>Werba, Olivia Abbie</dc:creator>
  <cp:lastModifiedBy>Werba, Olivia Abbie</cp:lastModifiedBy>
  <cp:revision>16</cp:revision>
  <dcterms:created xsi:type="dcterms:W3CDTF">2024-04-21T03:42:31Z</dcterms:created>
  <dcterms:modified xsi:type="dcterms:W3CDTF">2024-06-10T22:21:55Z</dcterms:modified>
</cp:coreProperties>
</file>